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51" r:id="rId4"/>
  </p:sldMasterIdLst>
  <p:notesMasterIdLst>
    <p:notesMasterId r:id="rId15"/>
  </p:notesMasterIdLst>
  <p:handoutMasterIdLst>
    <p:handoutMasterId r:id="rId16"/>
  </p:handoutMasterIdLst>
  <p:sldIdLst>
    <p:sldId id="257" r:id="rId5"/>
    <p:sldId id="265" r:id="rId6"/>
    <p:sldId id="266" r:id="rId7"/>
    <p:sldId id="267" r:id="rId8"/>
    <p:sldId id="256" r:id="rId9"/>
    <p:sldId id="268" r:id="rId10"/>
    <p:sldId id="269" r:id="rId11"/>
    <p:sldId id="258" r:id="rId12"/>
    <p:sldId id="261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87E0CAF-EBEA-422E-9450-98D8BC81BE32}">
          <p14:sldIdLst>
            <p14:sldId id="257"/>
            <p14:sldId id="265"/>
            <p14:sldId id="266"/>
            <p14:sldId id="267"/>
            <p14:sldId id="256"/>
            <p14:sldId id="268"/>
            <p14:sldId id="269"/>
            <p14:sldId id="258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CC59E4-601F-4C2C-9E73-39EC54552B15}" v="338" dt="2025-04-22T15:26:58.2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64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4F91E6-2CD4-F410-60B6-BB4D587BA5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A550A4-E01A-EDEF-67C6-947AE509D8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0926A-5C4E-4885-9443-DA1619CD8BAB}" type="datetimeFigureOut">
              <a:rPr lang="en-IE" smtClean="0"/>
              <a:t>24/12/2025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109829-E919-2980-D444-3B1741B4FAA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706EE-D895-BC39-FC8D-119727556A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B877E-938A-4EF7-A563-BEBB5B5D0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32372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05:25.71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32,'168'1,"192"-3,-182-13,31 0,716 16,-891 1,0 2,0 1,50 15,-7-2,-52-12,-1 1,26 12,-33-11,0-2,1 0,0-1,0 0,28 2,44-7,-67-2,1 2,-1 0,0 2,0 0,23 7,-17-3,0 0,0-2,40 1,91-6,-54-2,682 3,-781 0,-1 0,1 1,0 0,-1 0,1 1,8 2,-13-3,-1-1,1 1,-1-1,1 1,-1 0,0-1,1 1,-1 0,0 0,0 0,0 0,0 0,0 1,0-1,0 0,0 0,0 1,0-1,-1 0,1 1,0-1,-1 1,0-1,1 1,-1-1,0 1,1-1,-1 1,0-1,0 1,0-1,-1 1,0 2,1-2,-1 0,0 0,0 0,0-1,0 1,-1 0,1-1,0 1,-1-1,1 0,-1 1,1-1,-1 0,0 0,1 0,-1 0,0 0,0 0,0 0,0-1,0 1,-3 0,-48 6,49-6,-306 0,154-4,-260 21,-365-4,489-17,-1363 3,1630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10:20.83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0,'2066'0,"-2046"1,0 2,0-1,22 8,-18-5,41 5,-45-9,-2-1,1 1,-1 1,0 0,0 2,0 0,0 0,0 2,28 13,-28-9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08:12:04.41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3212 97 24575,'-24'-9'0,"0"1"0,0 0 0,-1 2 0,1 1 0,-37-3 0,34 5 0,-167-22 0,-205 1 0,199 25 0,-215 29 0,323-17 0,2 4 0,0 3 0,1 5 0,-143 60 0,183-61 0,0 3 0,2 2 0,1 1 0,2 3 0,-72 68 0,26-9 0,-104 138 0,107-113 0,6 5 0,-70 139 0,25-5 0,93-186 0,25-44 0,7-23 0,1 1 0,-1-1 0,0 1 0,0-1 0,0 1 0,0-1 0,-1 0 0,1 0 0,-1 1 0,0-1 0,-4 5 0,5-8 0,0 1 0,0-1 0,0 0 0,0 0 0,0 0 0,0 0 0,0 0 0,0-1 0,0 1 0,0 0 0,0 0 0,0-1 0,0 1 0,0 0 0,0-1 0,0 1 0,0-1 0,0 1 0,1-1 0,-1 1 0,0-1 0,0 0 0,1 1 0,-1-1 0,0 0 0,1 0 0,-1 0 0,0-1 0,-16-26 0,13 15 0,0 0 0,1-1 0,0 1 0,1-1 0,-1-20 0,5-74 0,0 49 0,-1-385 0,-1 1157 0,0-705 0,0 1 0,0-1 0,1 0 0,0 1 0,1-1 0,3 11 0,-4-17 0,0 0 0,-1 0 0,1 0 0,1-1 0,-1 1 0,0 0 0,0 0 0,1-1 0,-1 1 0,1-1 0,-1 1 0,1-1 0,0 0 0,-1 1 0,1-1 0,0 0 0,0 0 0,0 0 0,0-1 0,0 1 0,0 0 0,0-1 0,0 1 0,0-1 0,0 0 0,0 0 0,1 1 0,-1-2 0,0 1 0,2 0 0,49-8 0,-1-1 0,0-3 0,93-36 0,-69 23 0,125-27 0,-156 42 0,33-17 126,-6 2-1617,-49 20-5335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7T08:12:14.50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4131 545 24575,'-5'-1'0,"0"0"0,0-1 0,0 1 0,0-1 0,1 0 0,-1-1 0,1 1 0,-1-1 0,1 1 0,0-1 0,-6-6 0,-6-3 0,-87-59 0,-3 4 0,-169-79 0,173 103 0,-1 5 0,-1 5 0,-2 3 0,-1 6 0,-1 4 0,-160-8 0,179 26 0,0 4 0,0 4 0,-146 28 0,234-34 0,-368 86 0,290-63 0,1 3 0,-122 60 0,-145 126 0,286-174 0,5 2 0,2 3 0,2 2 0,-81 93 0,66-67 0,-7 13 0,-116 182 0,82-109 0,77-109 0,1 1 0,2 1 0,-28 79 0,39-91 0,-19 38 0,32-79 0,-1-1 0,1 1 0,0-1 0,0 1 0,0-1 0,0 1 0,0-1 0,-1-7 0,-3-12 0,1 0 0,1-1 0,1 1 0,1-39 0,1 31 0,-9-58 0,2 45 0,2 0 0,0-78 0,6 176 0,2-2 0,-3-1 0,-2 0 0,-2 0 0,-17 68 0,10-64 0,3-1 0,1 2 0,4-1 0,3 101 0,1-154 0,0-1 0,-1 0 0,1 0 0,0 1 0,0-1 0,0 0 0,0 1 0,1-1 0,-1 0 0,0 0 0,0 1 0,1-1 0,-1 0 0,1 0 0,-1 0 0,1 1 0,0-1 0,-1 0 0,1 0 0,0 0 0,0 0 0,0 0 0,-1 0 0,1 0 0,2 0 0,-1-1 0,0 0 0,0 0 0,0 0 0,0 0 0,0 0 0,0-1 0,0 1 0,0-1 0,0 0 0,0 0 0,0 1 0,0-1 0,0 0 0,0-1 0,1 0 0,113-66 0,-2 0 0,220-96 0,-313 155 0,0-1 0,25-18 0,-25 15 0,39-18 0,-35 22-1365,-2 4-5461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05:29.04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1 266,'253'-1,"274"3,-266 12,75 2,1542-18,-1844 1,1-3,-1 0,-1-3,38-10,-4 0,-37 10,43-15,-71 22,0-1,0 0,0 0,0 0,1 0,-1 0,-1 0,1 0,0 0,0-1,0 1,-1-1,1 0,0 1,-1-1,0 0,1 0,-1 0,0 0,0 0,0 0,0 0,-1 0,1-1,0 1,-1 0,0 0,1-1,-1 1,0 0,0-1,-1-3,0 2,0 0,-1 0,0 0,0 0,0 0,0 0,0 0,-1 1,0-1,0 1,0 0,0 0,0 0,-1 0,1 1,-6-4,-7-3,0 1,-1 1,0 1,-1 0,-27-5,10 5,-67-4,-107 11,-53-2,142-12,-36-1,-598 11,388 5,-695-2,1011 2,-61 11,59-6,-51 1,77-8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05:33.62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108 0,'864'34,"-235"-10,-604-25,-18 0,0 1,0-1,0 1,0 1,0-1,0 1,0 0,-1 1,1-1,0 1,-1 1,1-1,6 5,1 2,1 0,-1-2,21 9,-22-11,0 1,0 0,-1 1,0 0,17 14,-19-13,1 0,0-1,16 8,20 13,-46-27,-1-1,1 0,-1 0,0 0,1 1,-1-1,1 0,-1 0,0 1,1-1,-1 0,0 1,1-1,-1 0,0 1,0-1,1 1,-1-1,0 0,0 1,0-1,0 1,1-1,-1 1,0-1,0 0,0 1,0-1,0 1,0-1,0 1,0-1,0 1,0-1,-1 0,1 1,0-1,0 1,0 0,-20 7,-33-3,52-5,-24 1,1-1,-1-1,1-1,0-1,0-1,-31-10,2 0,0 3,0 2,-82-2,23 1,-420-2,330 14,72-3,-142 3,171 13,8-1,414-17,-166 5,471-2,-586-2,60-10,16-2,-65 14,-36 1,1-1,0-1,0 0,19-5,-17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05:38.33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3562 91,'-284'-7,"-332"-50,450 40,0 7,-218 15,219 8,-40 2,-27 0,-50 0,-332-16,589 3,0 1,1 1,0 1,0 1,-44 18,37-12,-2-2,-41 8,73-18,-12 2,0 0,-1 1,1 1,-15 6,26-10,0 1,0 0,0 0,0 0,0 0,0 0,0 0,0 1,1-1,-1 1,0-1,1 1,-1-1,1 1,0 0,0 0,-1 0,1 0,0 0,1 0,-1 0,0 0,0 0,1 0,0 0,-1 1,1-1,0 0,0 0,0 0,0 1,0-1,1 0,0 4,1-3,-1 0,1 0,0-1,0 1,0-1,0 1,1-1,-1 0,1 1,-1-1,1 0,0-1,0 1,0-1,0 1,6 1,52 15,-16-11,0-3,0-1,75-6,-23 0,659 4,-660-6,0-4,0-4,97-26,-139 29,0 2,69-1,112 10,-92 2,995-3,-1131 0,0 1,0-1,0 1,0 1,14 3,-20-5,0 1,0-1,0 0,0 1,0-1,0 1,0-1,0 1,0 0,0-1,0 1,0 0,0 0,-1-1,1 1,0 0,-1 0,1 0,0 0,-1 0,1 0,-1 0,1 0,-1 0,0 0,0 1,1-1,-1 0,0 0,0 0,0 0,0 0,0 1,0-1,0 0,-1 0,1 0,0 0,-1 0,1 0,-1 0,1 0,-1 0,1 0,-1 0,0 1,-2 1,0 0,1 0,-1 0,0 0,0-1,-1 1,1-1,-1 0,1 0,-1 0,1-1,-1 1,0-1,0 0,0 0,0 0,-4 0,-13 1,1 0,-22-2,29 0,-2005-3,2014 3,0 0,-1 0,1 0,0 0,0-1,0 1,0-1,0 0,0 0,0-1,0 1,0-1,0 0,1 0,-5-3,-4-8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10:06.25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0,'310'17,"-10"-1,-86-6,-173-5,-1 2,1 2,44 16,-53-15,1-1,0-2,1-1,-1-1,1-2,48-2,-26 1,65 10,24 3,26 1,27 1,501-18,-668-2,-1 0,1-2,54-17,-72 18,27-6,64-6,-126 14,0 0,-31-7,-28-3,-389 3,285 11,16 0,-186-5,214-11,-19-2,-469 14,326 4,141-2,135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10:08.64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33,'189'2,"205"-5,-211-12,48-2,912 17,-489 2,-626-2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10:11.27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65,'1459'0,"-1432"-2,0 0,39-10,-35 6,42-3,48-7,-81 9,60-3,307 9,-186 3,-194-2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10:14.16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1362 1,'-715'0,"700"-1,-1 2,1 0,-1 1,1 0,-1 1,1 1,0 0,0 1,1 1,-1 0,-16 11,19-10,1 0,-1-1,-1-1,1 0,-1 0,0-1,0-1,0 0,-22 1,-13-2,-66-4,32-1,51 3,4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7T08:10:15.84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69,'434'-16,"-14"-1,-357 17,253-11,69-13,1 25,-129 2,659-3,-889 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44BDE-F390-421E-8B2F-59CE6C65F960}" type="datetimeFigureOut">
              <a:rPr lang="en-IE" smtClean="0"/>
              <a:t>24/12/2025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BC766E-E13C-4CBF-B5E2-E342D580972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49086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9579A-DD7D-2221-63A1-5E5C777E8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3106AE-8180-D992-A689-03617BC1A3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E4525-FFF4-41BC-1C1E-C0D30C5FA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75DE3-D3D3-02CA-BD84-621E64AD7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A8CCFA-8FF3-711C-7862-951DF4640DF7}"/>
              </a:ext>
            </a:extLst>
          </p:cNvPr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900" dirty="0"/>
              <a:t>Client Option Evaluation</a:t>
            </a:r>
          </a:p>
          <a:p>
            <a:endParaRPr lang="en-I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FD126-F4C0-4E40-26E2-0740BA9E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07B673-202B-930A-E857-6027CF368E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09" b="89320" l="6897" r="89655">
                        <a14:foregroundMark x1="29741" y1="26214" x2="29741" y2="26214"/>
                        <a14:foregroundMark x1="54741" y1="34951" x2="54741" y2="34951"/>
                        <a14:foregroundMark x1="64224" y1="34951" x2="64224" y2="34951"/>
                        <a14:foregroundMark x1="73276" y1="38835" x2="73276" y2="38835"/>
                        <a14:foregroundMark x1="82328" y1="32039" x2="82328" y2="32039"/>
                        <a14:foregroundMark x1="9914" y1="73786" x2="9914" y2="73786"/>
                        <a14:foregroundMark x1="18966" y1="72816" x2="18966" y2="72816"/>
                        <a14:foregroundMark x1="27586" y1="72816" x2="27586" y2="72816"/>
                        <a14:foregroundMark x1="6897" y1="61165" x2="6897" y2="61165"/>
                        <a14:foregroundMark x1="45690" y1="38835" x2="45690" y2="38835"/>
                        <a14:foregroundMark x1="31897" y1="82524" x2="31897" y2="82524"/>
                        <a14:foregroundMark x1="49569" y1="72816" x2="49569" y2="72816"/>
                        <a14:foregroundMark x1="59052" y1="84466" x2="59052" y2="84466"/>
                        <a14:foregroundMark x1="72845" y1="72816" x2="72845" y2="72816"/>
                        <a14:foregroundMark x1="84052" y1="69903" x2="84052" y2="699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50539" y="5992732"/>
            <a:ext cx="1838286" cy="81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94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F36C8-500F-D136-611C-72A98DA88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37295F-EC59-983D-528E-8336E7AF52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D4B1C-57AC-AC27-D0BB-164664274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0F8A7-3E34-A09A-71DE-CE03AE481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67A22-4E00-D9F1-F1CA-11C132055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69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E857A8-7306-E324-2BFE-1A98BD72A2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E417AE-D04F-CC03-2143-B5237F745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A0FE7-0D88-D7F5-AE5F-07525C5E7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481E8-FFA4-B042-340B-7FE41D4A8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16D05-22AB-3CB7-C66E-62B1CF6CF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246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00EB5-42FD-5689-76B4-AE653751E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DFEBD1-B38C-BD77-7620-9BF7387718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EE5BF6-0D10-F8EB-3112-33D35F8D0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17594-65C8-AF7E-0AC6-B79F93C71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415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CB0CC-9558-3276-5A74-3FD7278F8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34913-0914-F701-DD73-F8E97D730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23956-260B-70CE-D443-D5FD8D1E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D3876-BCEC-3F59-63E5-6696B75A9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79B83-D6AE-F321-7FDA-93A3A82E9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062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6EA7-33B0-9FFE-AA96-BFD6677E2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65CF9-0F5E-0978-04CF-F9CC09740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F5E88-DB81-E11A-3E4E-090151195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AB9FB-D6B0-42A4-989A-42F264F4F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BA94D-E4F3-34DC-FD69-0470B79F8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8E871F-0FF9-E0C5-3459-84FDF0FC18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09" b="89320" l="6897" r="89655">
                        <a14:foregroundMark x1="29741" y1="26214" x2="29741" y2="26214"/>
                        <a14:foregroundMark x1="54741" y1="34951" x2="54741" y2="34951"/>
                        <a14:foregroundMark x1="64224" y1="34951" x2="64224" y2="34951"/>
                        <a14:foregroundMark x1="73276" y1="38835" x2="73276" y2="38835"/>
                        <a14:foregroundMark x1="82328" y1="32039" x2="82328" y2="32039"/>
                        <a14:foregroundMark x1="9914" y1="73786" x2="9914" y2="73786"/>
                        <a14:foregroundMark x1="18966" y1="72816" x2="18966" y2="72816"/>
                        <a14:foregroundMark x1="27586" y1="72816" x2="27586" y2="72816"/>
                        <a14:foregroundMark x1="6897" y1="61165" x2="6897" y2="61165"/>
                        <a14:foregroundMark x1="45690" y1="38835" x2="45690" y2="38835"/>
                        <a14:foregroundMark x1="31897" y1="82524" x2="31897" y2="82524"/>
                        <a14:foregroundMark x1="49569" y1="72816" x2="49569" y2="72816"/>
                        <a14:foregroundMark x1="59052" y1="84466" x2="59052" y2="84466"/>
                        <a14:foregroundMark x1="72845" y1="72816" x2="72845" y2="72816"/>
                        <a14:foregroundMark x1="84052" y1="69903" x2="84052" y2="699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50539" y="5992732"/>
            <a:ext cx="1838286" cy="81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519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099CD-9FF2-A99B-42F3-3489D2F41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1E79F-3127-DAC2-0C33-E1BEFDE394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6E3789-3A43-C1FF-508C-57CC20AC1C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A746C-F22A-AA9C-8E41-4AC72DCF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CDBFC-0492-D621-EDA2-2AD0D0276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3BB0B-BD8D-AB5C-8E78-2E5C036DE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54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C3BC0-9E8B-C1A7-5BDA-8A08D5D70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7EB9C-72D7-50A3-83C2-22917512C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71F628-D816-9BA8-3E6A-FDDB5C2AB2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7646-3143-A6C9-96FD-7F595463B0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71BB98-7527-1B74-0694-9295B3277F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619D6B-7219-F6E1-02D3-B8B99EF17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223965-D1EF-0214-E92F-171E354F0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0BD6CE-0ADD-1BC6-C831-D6C470C50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3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DA2A7-A74B-62A2-AA4F-D213A5FD7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849773-6C7C-FFFA-0FF8-A9DC1DEF2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88E6ED-9D6F-3BEA-1301-C5671E0B8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D233F6-4A0C-AB57-BBA0-5E96EF648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45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1CA041-094C-8354-8E3D-64FA89E7E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0DA07-E69D-7024-E026-51DE3991C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5F836-B9C1-3E61-4BA1-3D79F45A5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903EC-3608-71F7-3DDC-6CDB335D9D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09" b="89320" l="6897" r="89655">
                        <a14:foregroundMark x1="29741" y1="26214" x2="29741" y2="26214"/>
                        <a14:foregroundMark x1="54741" y1="34951" x2="54741" y2="34951"/>
                        <a14:foregroundMark x1="64224" y1="34951" x2="64224" y2="34951"/>
                        <a14:foregroundMark x1="73276" y1="38835" x2="73276" y2="38835"/>
                        <a14:foregroundMark x1="82328" y1="32039" x2="82328" y2="32039"/>
                        <a14:foregroundMark x1="9914" y1="73786" x2="9914" y2="73786"/>
                        <a14:foregroundMark x1="18966" y1="72816" x2="18966" y2="72816"/>
                        <a14:foregroundMark x1="27586" y1="72816" x2="27586" y2="72816"/>
                        <a14:foregroundMark x1="6897" y1="61165" x2="6897" y2="61165"/>
                        <a14:foregroundMark x1="45690" y1="38835" x2="45690" y2="38835"/>
                        <a14:foregroundMark x1="31897" y1="82524" x2="31897" y2="82524"/>
                        <a14:foregroundMark x1="49569" y1="72816" x2="49569" y2="72816"/>
                        <a14:foregroundMark x1="59052" y1="84466" x2="59052" y2="84466"/>
                        <a14:foregroundMark x1="72845" y1="72816" x2="72845" y2="72816"/>
                        <a14:foregroundMark x1="84052" y1="69903" x2="84052" y2="699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50539" y="5992732"/>
            <a:ext cx="1838286" cy="81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517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0EDA9-D646-D2E2-5E6F-EF4F1F6E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4D035-E8A0-10CD-41ED-FF190395C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BEBC28-987A-817D-7C1B-84633BE0C9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A18F27-756F-0806-2A6C-2440F01FF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3CB1A-73E1-1A6A-53AC-3BB682C18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B9102-C61F-BE24-D8D3-C9850D0D5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C4FEF1-3C50-248D-4C69-82B74A21DA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09" b="89320" l="6897" r="89655">
                        <a14:foregroundMark x1="29741" y1="26214" x2="29741" y2="26214"/>
                        <a14:foregroundMark x1="54741" y1="34951" x2="54741" y2="34951"/>
                        <a14:foregroundMark x1="64224" y1="34951" x2="64224" y2="34951"/>
                        <a14:foregroundMark x1="73276" y1="38835" x2="73276" y2="38835"/>
                        <a14:foregroundMark x1="82328" y1="32039" x2="82328" y2="32039"/>
                        <a14:foregroundMark x1="9914" y1="73786" x2="9914" y2="73786"/>
                        <a14:foregroundMark x1="18966" y1="72816" x2="18966" y2="72816"/>
                        <a14:foregroundMark x1="27586" y1="72816" x2="27586" y2="72816"/>
                        <a14:foregroundMark x1="6897" y1="61165" x2="6897" y2="61165"/>
                        <a14:foregroundMark x1="45690" y1="38835" x2="45690" y2="38835"/>
                        <a14:foregroundMark x1="31897" y1="82524" x2="31897" y2="82524"/>
                        <a14:foregroundMark x1="49569" y1="72816" x2="49569" y2="72816"/>
                        <a14:foregroundMark x1="59052" y1="84466" x2="59052" y2="84466"/>
                        <a14:foregroundMark x1="72845" y1="72816" x2="72845" y2="72816"/>
                        <a14:foregroundMark x1="84052" y1="69903" x2="84052" y2="699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50539" y="6038770"/>
            <a:ext cx="1838286" cy="81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63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28223-9218-0781-80CD-78C5985CF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FA232C-A2D6-2125-8CC7-88ACC4E304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3BE52-D5ED-4408-7D2D-7DAB2B5EA2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A22504-C70F-3B58-5D7D-DF9BD1620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Forvis Mazars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EEEB0-2839-EEA5-BEF5-35DF713E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491C1-00DB-B06D-C930-EFF9673E1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29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937BEE-70FF-548D-1634-B419490EB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6712B-324C-346C-23CB-C71BD4044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4C303-59F9-C962-2D25-D14AD843C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3E5580-EBBB-4AB8-AAA3-AD5A4CA91C66}" type="datetimeFigureOut">
              <a:rPr lang="en-IE" smtClean="0"/>
              <a:t>24/12/2025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C59A9-A375-8AEE-3F60-46D83D68BA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62AB7E-CAC5-9132-4850-661F9137E631}"/>
              </a:ext>
            </a:extLst>
          </p:cNvPr>
          <p:cNvSpPr/>
          <p:nvPr userDrawn="1"/>
        </p:nvSpPr>
        <p:spPr>
          <a:xfrm>
            <a:off x="0" y="6400801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IE" sz="900" dirty="0"/>
              <a:t>Client Option Evaluation                                                                      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A5B98-DAD2-0283-98C4-5E60B6695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453BB7-29C8-9FA9-FBE5-5D3B66075CF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709" b="89320" l="6897" r="89655">
                        <a14:foregroundMark x1="29741" y1="26214" x2="29741" y2="26214"/>
                        <a14:foregroundMark x1="54741" y1="34951" x2="54741" y2="34951"/>
                        <a14:foregroundMark x1="64224" y1="34951" x2="64224" y2="34951"/>
                        <a14:foregroundMark x1="73276" y1="38835" x2="73276" y2="38835"/>
                        <a14:foregroundMark x1="82328" y1="32039" x2="82328" y2="32039"/>
                        <a14:foregroundMark x1="9914" y1="73786" x2="9914" y2="73786"/>
                        <a14:foregroundMark x1="18966" y1="72816" x2="18966" y2="72816"/>
                        <a14:foregroundMark x1="27586" y1="72816" x2="27586" y2="72816"/>
                        <a14:foregroundMark x1="6897" y1="61165" x2="6897" y2="61165"/>
                        <a14:foregroundMark x1="45690" y1="38835" x2="45690" y2="38835"/>
                        <a14:foregroundMark x1="31897" y1="82524" x2="31897" y2="82524"/>
                        <a14:foregroundMark x1="49569" y1="72816" x2="49569" y2="72816"/>
                        <a14:foregroundMark x1="59052" y1="84466" x2="59052" y2="84466"/>
                        <a14:foregroundMark x1="72845" y1="72816" x2="72845" y2="72816"/>
                        <a14:foregroundMark x1="84052" y1="69903" x2="84052" y2="699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50539" y="5992732"/>
            <a:ext cx="1838286" cy="81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908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50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13" Type="http://schemas.openxmlformats.org/officeDocument/2006/relationships/image" Target="NULL"/><Relationship Id="rId18" Type="http://schemas.openxmlformats.org/officeDocument/2006/relationships/customXml" Target="../ink/ink12.xml"/><Relationship Id="rId3" Type="http://schemas.openxmlformats.org/officeDocument/2006/relationships/image" Target="../media/image13.png"/><Relationship Id="rId7" Type="http://schemas.openxmlformats.org/officeDocument/2006/relationships/image" Target="NULL"/><Relationship Id="rId12" Type="http://schemas.openxmlformats.org/officeDocument/2006/relationships/customXml" Target="../ink/ink9.xml"/><Relationship Id="rId17" Type="http://schemas.openxmlformats.org/officeDocument/2006/relationships/image" Target="NULL"/><Relationship Id="rId2" Type="http://schemas.openxmlformats.org/officeDocument/2006/relationships/image" Target="../media/image12.png"/><Relationship Id="rId16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.xml"/><Relationship Id="rId11" Type="http://schemas.openxmlformats.org/officeDocument/2006/relationships/image" Target="NULL"/><Relationship Id="rId5" Type="http://schemas.openxmlformats.org/officeDocument/2006/relationships/image" Target="NULL"/><Relationship Id="rId15" Type="http://schemas.openxmlformats.org/officeDocument/2006/relationships/image" Target="NULL"/><Relationship Id="rId10" Type="http://schemas.openxmlformats.org/officeDocument/2006/relationships/customXml" Target="../ink/ink8.xml"/><Relationship Id="rId19" Type="http://schemas.openxmlformats.org/officeDocument/2006/relationships/image" Target="NULL"/><Relationship Id="rId4" Type="http://schemas.openxmlformats.org/officeDocument/2006/relationships/customXml" Target="../ink/ink5.xml"/><Relationship Id="rId9" Type="http://schemas.openxmlformats.org/officeDocument/2006/relationships/image" Target="NULL"/><Relationship Id="rId14" Type="http://schemas.openxmlformats.org/officeDocument/2006/relationships/customXml" Target="../ink/ink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NULL"/><Relationship Id="rId5" Type="http://schemas.openxmlformats.org/officeDocument/2006/relationships/customXml" Target="../ink/ink2.xm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Option Valuation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Valuations and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financial risk unit 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5F76F5A-C528-DBAF-D932-435209B46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411" y="243226"/>
            <a:ext cx="4391025" cy="1323439"/>
          </a:xfrm>
        </p:spPr>
        <p:txBody>
          <a:bodyPr anchor="t">
            <a:noAutofit/>
          </a:bodyPr>
          <a:lstStyle/>
          <a:p>
            <a:r>
              <a:rPr lang="en-IE" sz="6000" dirty="0"/>
              <a:t>Variance Reduction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20A4353B-AE67-53B9-0F5A-86D18ABD5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8605" y="962930"/>
            <a:ext cx="4220102" cy="5428038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By applying </a:t>
            </a:r>
            <a:r>
              <a:rPr lang="en-US" sz="2400" b="1" dirty="0"/>
              <a:t>control variates</a:t>
            </a:r>
            <a:r>
              <a:rPr lang="en-US" sz="2400" dirty="0"/>
              <a:t>, we improved accuracy, reducing the standard deviation to </a:t>
            </a:r>
            <a:r>
              <a:rPr lang="en-US" sz="2400" b="1" dirty="0"/>
              <a:t>8.96 </a:t>
            </a:r>
            <a:r>
              <a:rPr lang="en-US" sz="2400" dirty="0"/>
              <a:t>backed by a strong correlation of </a:t>
            </a:r>
            <a:r>
              <a:rPr lang="en-US" sz="2400" b="1" dirty="0"/>
              <a:t>0.89</a:t>
            </a:r>
            <a:r>
              <a:rPr lang="en-US" sz="2400" dirty="0"/>
              <a:t> between the option payoff and control variable.</a:t>
            </a:r>
          </a:p>
          <a:p>
            <a:r>
              <a:rPr lang="en-US" sz="2400" dirty="0"/>
              <a:t>The </a:t>
            </a:r>
            <a:r>
              <a:rPr lang="en-US" sz="2400" b="1" dirty="0"/>
              <a:t>antithetic variates method</a:t>
            </a:r>
            <a:r>
              <a:rPr lang="en-US" sz="2400" dirty="0"/>
              <a:t> also significantly reduced variance and produced a slightly higher price, suggesting better reliability.</a:t>
            </a:r>
          </a:p>
          <a:p>
            <a:r>
              <a:rPr lang="en-US" sz="2400" dirty="0"/>
              <a:t>There is a consistently higher or equal probability of exercise with variance reduction techniques. (0.864% &amp; 0.712% ≥ 0.712%)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11" name="Content Placeholder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E46BD7-367C-69FA-A312-D3F91B31B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11" y="4406301"/>
            <a:ext cx="6823628" cy="1400066"/>
          </a:xfrm>
          <a:prstGeom prst="rect">
            <a:avLst/>
          </a:prstGeom>
        </p:spPr>
      </p:pic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FE711D8-E0F1-577F-E3AC-9951918FA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11" y="2259005"/>
            <a:ext cx="6823628" cy="109566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FC74F472-E72E-1250-5A4D-755F4A505D6A}"/>
                  </a:ext>
                </a:extLst>
              </p14:cNvPr>
              <p14:cNvContentPartPr/>
              <p14:nvPr/>
            </p14:nvContentPartPr>
            <p14:xfrm>
              <a:off x="2800350" y="2594430"/>
              <a:ext cx="1093320" cy="6948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FC74F472-E72E-1250-5A4D-755F4A505D6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46350" y="2486430"/>
                <a:ext cx="120096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49BB9E09-BC85-5D4B-A5BD-EC3813B31020}"/>
                  </a:ext>
                </a:extLst>
              </p14:cNvPr>
              <p14:cNvContentPartPr/>
              <p14:nvPr/>
            </p14:nvContentPartPr>
            <p14:xfrm>
              <a:off x="2926350" y="3188430"/>
              <a:ext cx="1016280" cy="1260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49BB9E09-BC85-5D4B-A5BD-EC3813B3102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72350" y="3080430"/>
                <a:ext cx="112392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9E8F4922-786D-5903-9DD9-5F924C7F0A0B}"/>
                  </a:ext>
                </a:extLst>
              </p14:cNvPr>
              <p14:cNvContentPartPr/>
              <p14:nvPr/>
            </p14:nvContentPartPr>
            <p14:xfrm>
              <a:off x="4526190" y="3188430"/>
              <a:ext cx="936360" cy="2340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9E8F4922-786D-5903-9DD9-5F924C7F0A0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72550" y="3080430"/>
                <a:ext cx="104400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1D034D05-216E-7C30-9605-1391B9B9C324}"/>
                  </a:ext>
                </a:extLst>
              </p14:cNvPr>
              <p14:cNvContentPartPr/>
              <p14:nvPr/>
            </p14:nvContentPartPr>
            <p14:xfrm>
              <a:off x="3418830" y="5348790"/>
              <a:ext cx="490680" cy="3708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1D034D05-216E-7C30-9605-1391B9B9C32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64830" y="5240790"/>
                <a:ext cx="59832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1EDF999-3084-4F85-DD13-DF31077C0009}"/>
                  </a:ext>
                </a:extLst>
              </p14:cNvPr>
              <p14:cNvContentPartPr/>
              <p14:nvPr/>
            </p14:nvContentPartPr>
            <p14:xfrm>
              <a:off x="3222990" y="4798710"/>
              <a:ext cx="1153800" cy="2484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1EDF999-3084-4F85-DD13-DF31077C000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9350" y="4691070"/>
                <a:ext cx="126144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C8812BB7-E8B8-986E-E22D-A18DB9A910F8}"/>
                  </a:ext>
                </a:extLst>
              </p14:cNvPr>
              <p14:cNvContentPartPr/>
              <p14:nvPr/>
            </p14:nvContentPartPr>
            <p14:xfrm>
              <a:off x="2480310" y="5611950"/>
              <a:ext cx="895320" cy="3024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C8812BB7-E8B8-986E-E22D-A18DB9A910F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26310" y="5503950"/>
                <a:ext cx="100296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19B320EF-EC70-7F5D-210F-FD2B8BEB9041}"/>
                  </a:ext>
                </a:extLst>
              </p14:cNvPr>
              <p14:cNvContentPartPr/>
              <p14:nvPr/>
            </p14:nvContentPartPr>
            <p14:xfrm>
              <a:off x="6536070" y="3599550"/>
              <a:ext cx="1156680" cy="61848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19B320EF-EC70-7F5D-210F-FD2B8BEB904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529950" y="3593430"/>
                <a:ext cx="1168920" cy="63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030E9845-0819-ED26-5E33-EA1ACD196DB3}"/>
                  </a:ext>
                </a:extLst>
              </p14:cNvPr>
              <p14:cNvContentPartPr/>
              <p14:nvPr/>
            </p14:nvContentPartPr>
            <p14:xfrm>
              <a:off x="6201445" y="1040562"/>
              <a:ext cx="1487160" cy="7232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030E9845-0819-ED26-5E33-EA1ACD196DB3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195325" y="1034442"/>
                <a:ext cx="1499400" cy="735480"/>
              </a:xfrm>
              <a:prstGeom prst="rect">
                <a:avLst/>
              </a:prstGeom>
            </p:spPr>
          </p:pic>
        </mc:Fallback>
      </mc:AlternateContent>
      <p:sp>
        <p:nvSpPr>
          <p:cNvPr id="64" name="TextBox 63">
            <a:extLst>
              <a:ext uri="{FF2B5EF4-FFF2-40B4-BE49-F238E27FC236}">
                <a16:creationId xmlns:a16="http://schemas.microsoft.com/office/drawing/2014/main" id="{656876D6-8F70-B135-E075-E13AC5461328}"/>
              </a:ext>
            </a:extLst>
          </p:cNvPr>
          <p:cNvSpPr txBox="1"/>
          <p:nvPr/>
        </p:nvSpPr>
        <p:spPr>
          <a:xfrm>
            <a:off x="425410" y="3382830"/>
            <a:ext cx="551818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std change: 20.56 -&gt; 8.9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Price change: 16.89 -&gt; 17.83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The number of times we exercise the option remains unchanged </a:t>
            </a:r>
            <a:r>
              <a:rPr kumimoji="0" lang="en-IE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(0.712% of the time)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48D090B-CFEF-6818-D6C4-9600D488FEF7}"/>
              </a:ext>
            </a:extLst>
          </p:cNvPr>
          <p:cNvSpPr txBox="1"/>
          <p:nvPr/>
        </p:nvSpPr>
        <p:spPr>
          <a:xfrm>
            <a:off x="425411" y="5886881"/>
            <a:ext cx="2675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std change: 20.56 -&gt; 9.91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Price change: 16.89 -&gt; 18.27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ED1FABC-13D9-8D54-8902-9B07C04A1629}"/>
              </a:ext>
            </a:extLst>
          </p:cNvPr>
          <p:cNvSpPr txBox="1"/>
          <p:nvPr/>
        </p:nvSpPr>
        <p:spPr>
          <a:xfrm>
            <a:off x="4142442" y="112442"/>
            <a:ext cx="694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 use Control Variate Techniques for their lower standard deviation</a:t>
            </a:r>
          </a:p>
        </p:txBody>
      </p:sp>
    </p:spTree>
    <p:extLst>
      <p:ext uri="{BB962C8B-B14F-4D97-AF65-F5344CB8AC3E}">
        <p14:creationId xmlns:p14="http://schemas.microsoft.com/office/powerpoint/2010/main" val="7254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685800" y="825500"/>
            <a:ext cx="4689386" cy="1558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6016"/>
              </a:lnSpc>
            </a:pPr>
            <a:r>
              <a:rPr lang="en-US" sz="6266" dirty="0">
                <a:solidFill>
                  <a:prstClr val="black"/>
                </a:solidFill>
                <a:latin typeface="+mj-lt"/>
                <a:ea typeface="TT Ramillas"/>
                <a:cs typeface="TT Ramillas"/>
                <a:sym typeface="TT Ramillas"/>
              </a:rPr>
              <a:t>What is An </a:t>
            </a:r>
            <a:r>
              <a:rPr lang="en-US" sz="6266" dirty="0">
                <a:solidFill>
                  <a:srgbClr val="4C72FF"/>
                </a:solidFill>
                <a:latin typeface="+mj-lt"/>
                <a:ea typeface="TT Ramillas"/>
                <a:cs typeface="TT Ramillas"/>
                <a:sym typeface="TT Ramillas"/>
              </a:rPr>
              <a:t>Option?</a:t>
            </a: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E4F89A4A-3B32-19D9-8C13-C3BD3A3F7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36" y="3168615"/>
            <a:ext cx="4689385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93BC27-F325-B5D8-FFD2-597C167EEE81}"/>
              </a:ext>
            </a:extLst>
          </p:cNvPr>
          <p:cNvSpPr txBox="1"/>
          <p:nvPr/>
        </p:nvSpPr>
        <p:spPr>
          <a:xfrm>
            <a:off x="6426200" y="1408941"/>
            <a:ext cx="5080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1019" indent="-381019" defTabSz="609630">
              <a:buFont typeface="Arial" panose="020B0604020202020204" pitchFamily="34" charset="0"/>
              <a:buChar char="•"/>
            </a:pPr>
            <a:r>
              <a:rPr lang="en-IE" sz="2400" dirty="0">
                <a:solidFill>
                  <a:prstClr val="black"/>
                </a:solidFill>
              </a:rPr>
              <a:t>What are they ?</a:t>
            </a:r>
          </a:p>
          <a:p>
            <a:pPr marL="381019" indent="-381019" defTabSz="60963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An option is a financial contract</a:t>
            </a:r>
          </a:p>
          <a:p>
            <a:pPr marL="381019" indent="-381019" defTabSz="60963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Buying a right to buy or sell </a:t>
            </a:r>
          </a:p>
          <a:p>
            <a:pPr marL="381019" indent="-381019" defTabSz="60963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Favourable move ?            Exercise for profit</a:t>
            </a:r>
          </a:p>
          <a:p>
            <a:pPr marL="381019" indent="-381019" defTabSz="60963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Unfavourable move ?             Don’t exercise and lose option price</a:t>
            </a:r>
          </a:p>
          <a:p>
            <a:pPr marL="381019" indent="-381019" defTabSz="60963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Limiting loss and can be used for hedging</a:t>
            </a:r>
          </a:p>
          <a:p>
            <a:pPr marL="381019" indent="-381019" defTabSz="60963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They are still risky</a:t>
            </a:r>
          </a:p>
          <a:p>
            <a:pPr marL="381019" indent="-381019" defTabSz="609630">
              <a:buFont typeface="Arial" panose="020B0604020202020204" pitchFamily="34" charset="0"/>
              <a:buChar char="•"/>
            </a:pPr>
            <a:endParaRPr lang="en-GB" sz="2400" dirty="0">
              <a:solidFill>
                <a:prstClr val="black"/>
              </a:solidFill>
              <a:latin typeface="TT Ramillas" panose="020B0604020202020204" charset="0"/>
            </a:endParaRPr>
          </a:p>
          <a:p>
            <a:pPr defTabSz="609630"/>
            <a:endParaRPr lang="en-GB" sz="2400" dirty="0">
              <a:solidFill>
                <a:prstClr val="black"/>
              </a:solidFill>
              <a:latin typeface="TT Ramillas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344209" y="736600"/>
            <a:ext cx="5040591" cy="595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lnSpc>
                <a:spcPts val="4533"/>
              </a:lnSpc>
            </a:pPr>
            <a:r>
              <a:rPr lang="en-US" sz="4800" dirty="0">
                <a:solidFill>
                  <a:srgbClr val="4C72FF"/>
                </a:solidFill>
                <a:latin typeface="TT Ramillas"/>
                <a:ea typeface="TT Ramillas"/>
                <a:cs typeface="TT Ramillas"/>
                <a:sym typeface="TT Ramillas"/>
              </a:rPr>
              <a:t>Barrier</a:t>
            </a:r>
            <a:r>
              <a:rPr lang="en-US" sz="4800" dirty="0">
                <a:solidFill>
                  <a:srgbClr val="000000"/>
                </a:solidFill>
                <a:latin typeface="TT Ramillas"/>
                <a:ea typeface="TT Ramillas"/>
                <a:cs typeface="TT Ramillas"/>
                <a:sym typeface="TT Ramillas"/>
              </a:rPr>
              <a:t> Options?</a:t>
            </a:r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C643B1FC-62A9-D4EA-85B6-8732DF096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45" y="457200"/>
            <a:ext cx="5588000" cy="55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6039C4-C235-EAF4-DC0B-C01A62013671}"/>
              </a:ext>
            </a:extLst>
          </p:cNvPr>
          <p:cNvSpPr txBox="1"/>
          <p:nvPr/>
        </p:nvSpPr>
        <p:spPr>
          <a:xfrm>
            <a:off x="457200" y="1803400"/>
            <a:ext cx="5943600" cy="4544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GB" sz="2133" b="1" dirty="0">
                <a:solidFill>
                  <a:prstClr val="black"/>
                </a:solidFill>
                <a:latin typeface="TT Ramillas" panose="020B0604020202020204" charset="0"/>
              </a:rPr>
              <a:t>What are they?</a:t>
            </a:r>
            <a:b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</a:br>
            <a: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  <a:t>• “knock-out”</a:t>
            </a:r>
            <a:b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</a:br>
            <a: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  <a:t>• “knock-in”</a:t>
            </a:r>
          </a:p>
          <a:p>
            <a:pPr defTabSz="609630"/>
            <a: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  <a:t>• “double”</a:t>
            </a:r>
          </a:p>
          <a:p>
            <a:pPr marL="304815" indent="-304815" defTabSz="609630">
              <a:buFont typeface="Arial" panose="020B0604020202020204" pitchFamily="34" charset="0"/>
              <a:buChar char="•"/>
            </a:pPr>
            <a:r>
              <a:rPr lang="en-GB" sz="2133" b="1" dirty="0">
                <a:solidFill>
                  <a:prstClr val="black"/>
                </a:solidFill>
                <a:latin typeface="TT Ramillas" panose="020B0604020202020204" charset="0"/>
              </a:rPr>
              <a:t>Favourable move?</a:t>
            </a:r>
            <a:b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</a:br>
            <a: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  <a:t>Payoff works normally once it’s active (or if it hasn’t knocked out yet)</a:t>
            </a:r>
          </a:p>
          <a:p>
            <a:pPr marL="304815" indent="-304815" defTabSz="609630">
              <a:buFont typeface="Arial" panose="020B0604020202020204" pitchFamily="34" charset="0"/>
              <a:buChar char="•"/>
            </a:pPr>
            <a:r>
              <a:rPr lang="en-GB" sz="2133" b="1" dirty="0">
                <a:solidFill>
                  <a:prstClr val="black"/>
                </a:solidFill>
                <a:latin typeface="TT Ramillas" panose="020B0604020202020204" charset="0"/>
              </a:rPr>
              <a:t>Unfavourable move?</a:t>
            </a:r>
            <a:b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</a:br>
            <a: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  <a:t>Crossing the barrier can deactivate it (knock-out) or might never activate it (knock-in)</a:t>
            </a:r>
          </a:p>
          <a:p>
            <a:pPr marL="304815" indent="-304815" defTabSz="609630">
              <a:buFont typeface="Arial" panose="020B0604020202020204" pitchFamily="34" charset="0"/>
              <a:buChar char="•"/>
            </a:pPr>
            <a:r>
              <a:rPr lang="en-GB" sz="2133" b="1" dirty="0">
                <a:solidFill>
                  <a:prstClr val="black"/>
                </a:solidFill>
                <a:latin typeface="TT Ramillas" panose="020B0604020202020204" charset="0"/>
              </a:rPr>
              <a:t>Often cheaper premium</a:t>
            </a:r>
            <a:b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</a:br>
            <a:r>
              <a:rPr lang="en-GB" sz="2133" dirty="0">
                <a:solidFill>
                  <a:prstClr val="black"/>
                </a:solidFill>
                <a:latin typeface="TT Ramillas" panose="020B0604020202020204" charset="0"/>
              </a:rPr>
              <a:t>Barrier condition can limit payouts, they cost less than vanilla options</a:t>
            </a:r>
          </a:p>
          <a:p>
            <a:pPr marL="190510" indent="-190510" defTabSz="609630">
              <a:buFont typeface="Arial" panose="020B0604020202020204" pitchFamily="34" charset="0"/>
              <a:buChar char="•"/>
            </a:pPr>
            <a:endParaRPr lang="en-IE" sz="1200" dirty="0">
              <a:solidFill>
                <a:prstClr val="black"/>
              </a:solidFill>
              <a:latin typeface="TT Ramillas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58800" y="1956746"/>
            <a:ext cx="5181600" cy="3949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81019" indent="-381019" defTabSz="60963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prstClr val="black"/>
                </a:solidFill>
                <a:latin typeface="TT Ramillas" panose="020B0604020202020204" charset="0"/>
              </a:rPr>
              <a:t>Randomly generating many possible paths</a:t>
            </a:r>
          </a:p>
          <a:p>
            <a:pPr marL="381019" indent="-381019" defTabSz="60963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IE" sz="2400" dirty="0">
                <a:solidFill>
                  <a:prstClr val="black"/>
                </a:solidFill>
                <a:latin typeface="TT Ramillas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For each path, you compute the option’s payoff </a:t>
            </a:r>
            <a:endParaRPr lang="en-GB" sz="2400" dirty="0">
              <a:solidFill>
                <a:prstClr val="black"/>
              </a:solidFill>
              <a:latin typeface="TT Ramillas" panose="020B060402020202020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81019" indent="-381019" defTabSz="60963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IE" sz="2400" dirty="0">
                <a:solidFill>
                  <a:prstClr val="black"/>
                </a:solidFill>
                <a:latin typeface="TT Ramillas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We discount it back at the risk-free rate, and then average across all paths. </a:t>
            </a:r>
          </a:p>
          <a:p>
            <a:pPr marL="381019" indent="-381019" defTabSz="60963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IE" sz="2400" dirty="0">
                <a:solidFill>
                  <a:prstClr val="black"/>
                </a:solidFill>
                <a:latin typeface="TT Ramillas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That average becomes the estimated option price.</a:t>
            </a:r>
            <a:endParaRPr lang="en-GB" sz="2400" dirty="0">
              <a:solidFill>
                <a:prstClr val="black"/>
              </a:solidFill>
              <a:latin typeface="TT Ramillas" panose="020B0604020202020204" charset="0"/>
            </a:endParaRPr>
          </a:p>
          <a:p>
            <a:pPr marL="381019" indent="-381019" defTabSz="609630">
              <a:lnSpc>
                <a:spcPts val="28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TT Ramillas" panose="020B0604020202020204" charset="0"/>
              <a:ea typeface="Inter"/>
              <a:cs typeface="Inter"/>
              <a:sym typeface="Inter"/>
            </a:endParaRPr>
          </a:p>
          <a:p>
            <a:pPr defTabSz="609630">
              <a:lnSpc>
                <a:spcPts val="2800"/>
              </a:lnSpc>
            </a:pPr>
            <a:r>
              <a:rPr lang="en-US" sz="2400" dirty="0">
                <a:solidFill>
                  <a:srgbClr val="000000"/>
                </a:solidFill>
                <a:latin typeface="TT Ramillas" panose="020B0604020202020204" charset="0"/>
                <a:ea typeface="Inter"/>
                <a:cs typeface="Inter"/>
                <a:sym typeface="Inter"/>
              </a:rPr>
              <a:t>Talk about advantages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85801" y="766557"/>
            <a:ext cx="8814679" cy="624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4800"/>
              </a:lnSpc>
            </a:pPr>
            <a:r>
              <a:rPr lang="en-US" sz="4800" i="1" dirty="0">
                <a:solidFill>
                  <a:srgbClr val="4C72FF"/>
                </a:solidFill>
                <a:latin typeface="TT Ramillas Italics"/>
                <a:ea typeface="TT Ramillas Italics"/>
                <a:cs typeface="TT Ramillas Italics"/>
                <a:sym typeface="TT Ramillas Italics"/>
              </a:rPr>
              <a:t>Monte Carlo Method</a:t>
            </a:r>
          </a:p>
        </p:txBody>
      </p:sp>
      <p:sp>
        <p:nvSpPr>
          <p:cNvPr id="6" name="AutoShape 6"/>
          <p:cNvSpPr/>
          <p:nvPr/>
        </p:nvSpPr>
        <p:spPr>
          <a:xfrm>
            <a:off x="0" y="1803400"/>
            <a:ext cx="12340728" cy="0"/>
          </a:xfrm>
          <a:prstGeom prst="line">
            <a:avLst/>
          </a:prstGeom>
          <a:ln w="38100" cap="flat">
            <a:solidFill>
              <a:srgbClr val="DDEAF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defTabSz="609630"/>
            <a:endParaRPr lang="en-IE"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ECE46362-2B6C-C0EB-8FA8-1133944D8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533" y="2026338"/>
            <a:ext cx="5941794" cy="3961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E28EC0-A46E-833B-4922-F1AFAC8DB08A}"/>
              </a:ext>
            </a:extLst>
          </p:cNvPr>
          <p:cNvSpPr txBox="1"/>
          <p:nvPr/>
        </p:nvSpPr>
        <p:spPr>
          <a:xfrm>
            <a:off x="3417500" y="1208306"/>
            <a:ext cx="4777879" cy="5232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Two Performance Thresholds:</a:t>
            </a:r>
            <a:endParaRPr lang="en-IE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F1B0DA-C7A4-F97D-18C9-36852C19AA46}"/>
              </a:ext>
            </a:extLst>
          </p:cNvPr>
          <p:cNvSpPr txBox="1"/>
          <p:nvPr/>
        </p:nvSpPr>
        <p:spPr>
          <a:xfrm>
            <a:off x="585770" y="2347330"/>
            <a:ext cx="1737360" cy="40011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H1 = $65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03F521-DF23-9328-C476-AFBC96EE41F7}"/>
              </a:ext>
            </a:extLst>
          </p:cNvPr>
          <p:cNvSpPr txBox="1"/>
          <p:nvPr/>
        </p:nvSpPr>
        <p:spPr>
          <a:xfrm>
            <a:off x="3723224" y="2342532"/>
            <a:ext cx="1106424" cy="40011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H1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C47B41-3732-1059-BFB2-B376C1A29C9B}"/>
              </a:ext>
            </a:extLst>
          </p:cNvPr>
          <p:cNvSpPr txBox="1"/>
          <p:nvPr/>
        </p:nvSpPr>
        <p:spPr>
          <a:xfrm>
            <a:off x="7058706" y="2357860"/>
            <a:ext cx="896112" cy="40011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H2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93AE30-7E57-C5EB-7280-330628A0CDCC}"/>
              </a:ext>
            </a:extLst>
          </p:cNvPr>
          <p:cNvSpPr txBox="1"/>
          <p:nvPr/>
        </p:nvSpPr>
        <p:spPr>
          <a:xfrm>
            <a:off x="1454449" y="3229586"/>
            <a:ext cx="3256095" cy="70788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C1:</a:t>
            </a:r>
          </a:p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Number of days St &gt; H1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5B74E220-29F0-F15B-1D85-751FC48A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7"/>
            <a:ext cx="12192000" cy="1009095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Option</a:t>
            </a:r>
            <a:endParaRPr lang="en-I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50A998-4FA4-4948-CD3F-95ECFA31E01F}"/>
              </a:ext>
            </a:extLst>
          </p:cNvPr>
          <p:cNvSpPr txBox="1"/>
          <p:nvPr/>
        </p:nvSpPr>
        <p:spPr>
          <a:xfrm>
            <a:off x="9716286" y="2357860"/>
            <a:ext cx="1737360" cy="40011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H2 = $75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D01275-47A3-9C54-B6FB-A2738FCFDB96}"/>
              </a:ext>
            </a:extLst>
          </p:cNvPr>
          <p:cNvSpPr txBox="1"/>
          <p:nvPr/>
        </p:nvSpPr>
        <p:spPr>
          <a:xfrm>
            <a:off x="7328871" y="3229586"/>
            <a:ext cx="3256095" cy="70788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C2:</a:t>
            </a:r>
          </a:p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Number of days St &gt; H2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C9B669D-4D51-1C0C-DFF3-8E7FF0B76E4F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2323130" y="2542587"/>
            <a:ext cx="1400094" cy="47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89D1245-9FE2-1999-81A6-248EEDEF1A93}"/>
              </a:ext>
            </a:extLst>
          </p:cNvPr>
          <p:cNvCxnSpPr>
            <a:endCxn id="7" idx="0"/>
          </p:cNvCxnSpPr>
          <p:nvPr/>
        </p:nvCxnSpPr>
        <p:spPr>
          <a:xfrm>
            <a:off x="4276436" y="1731526"/>
            <a:ext cx="0" cy="6110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A8833E5-FB0E-D7B1-9D8F-ADBD17A1525F}"/>
              </a:ext>
            </a:extLst>
          </p:cNvPr>
          <p:cNvCxnSpPr/>
          <p:nvPr/>
        </p:nvCxnSpPr>
        <p:spPr>
          <a:xfrm>
            <a:off x="7407564" y="1731526"/>
            <a:ext cx="0" cy="6110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6E9F280-32DD-26F2-0310-384B72ABCA1C}"/>
              </a:ext>
            </a:extLst>
          </p:cNvPr>
          <p:cNvCxnSpPr>
            <a:stCxn id="8" idx="3"/>
            <a:endCxn id="13" idx="1"/>
          </p:cNvCxnSpPr>
          <p:nvPr/>
        </p:nvCxnSpPr>
        <p:spPr>
          <a:xfrm>
            <a:off x="7954818" y="2557915"/>
            <a:ext cx="176146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CB8F079A-5DFD-C642-FB19-105FAA7D7443}"/>
              </a:ext>
            </a:extLst>
          </p:cNvPr>
          <p:cNvSpPr/>
          <p:nvPr/>
        </p:nvSpPr>
        <p:spPr>
          <a:xfrm>
            <a:off x="4588440" y="4444443"/>
            <a:ext cx="2662197" cy="5232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K = $50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6C3A2D-696A-90CD-8EA7-4094B78FD9AE}"/>
              </a:ext>
            </a:extLst>
          </p:cNvPr>
          <p:cNvSpPr txBox="1"/>
          <p:nvPr/>
        </p:nvSpPr>
        <p:spPr>
          <a:xfrm>
            <a:off x="4898434" y="5398027"/>
            <a:ext cx="2042207" cy="40011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If ST ≤ K: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BF2983-F77D-9DB5-85FB-F9DE3BC03ACD}"/>
              </a:ext>
            </a:extLst>
          </p:cNvPr>
          <p:cNvSpPr txBox="1"/>
          <p:nvPr/>
        </p:nvSpPr>
        <p:spPr>
          <a:xfrm>
            <a:off x="4788479" y="6151112"/>
            <a:ext cx="2270227" cy="40011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Payoff = 0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338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53D716FD-23BA-A930-728C-48407566E85F}"/>
              </a:ext>
            </a:extLst>
          </p:cNvPr>
          <p:cNvSpPr/>
          <p:nvPr/>
        </p:nvSpPr>
        <p:spPr>
          <a:xfrm>
            <a:off x="3592947" y="147782"/>
            <a:ext cx="4322618" cy="76430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Share Price at Maturity</a:t>
            </a:r>
            <a:endParaRPr lang="en-IE" dirty="0"/>
          </a:p>
        </p:txBody>
      </p:sp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BD5CF57B-FA5E-C901-48D3-45AD15503077}"/>
              </a:ext>
            </a:extLst>
          </p:cNvPr>
          <p:cNvSpPr/>
          <p:nvPr/>
        </p:nvSpPr>
        <p:spPr>
          <a:xfrm>
            <a:off x="129308" y="886691"/>
            <a:ext cx="2087418" cy="1073727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ST &gt; K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C2 ≥ 150</a:t>
            </a:r>
            <a:endParaRPr lang="en-IE" dirty="0"/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4F1BE3CC-A0E9-4AC1-0074-EDACD1EB6E20}"/>
              </a:ext>
            </a:extLst>
          </p:cNvPr>
          <p:cNvSpPr/>
          <p:nvPr/>
        </p:nvSpPr>
        <p:spPr>
          <a:xfrm>
            <a:off x="129308" y="3926320"/>
            <a:ext cx="2087418" cy="808181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 – K + 30</a:t>
            </a:r>
          </a:p>
          <a:p>
            <a:pPr algn="ctr"/>
            <a:r>
              <a:rPr lang="en-GB" dirty="0"/>
              <a:t>= ST - 20</a:t>
            </a:r>
            <a:endParaRPr lang="en-IE" dirty="0"/>
          </a:p>
        </p:txBody>
      </p:sp>
      <p:sp>
        <p:nvSpPr>
          <p:cNvPr id="8" name="Flowchart: Terminator 7">
            <a:extLst>
              <a:ext uri="{FF2B5EF4-FFF2-40B4-BE49-F238E27FC236}">
                <a16:creationId xmlns:a16="http://schemas.microsoft.com/office/drawing/2014/main" id="{A643DF7F-2384-EEA6-59BD-AA6FE563847B}"/>
              </a:ext>
            </a:extLst>
          </p:cNvPr>
          <p:cNvSpPr/>
          <p:nvPr/>
        </p:nvSpPr>
        <p:spPr>
          <a:xfrm>
            <a:off x="2216726" y="2034886"/>
            <a:ext cx="2964873" cy="1204190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ST &gt; K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C1 ≥100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C2 &lt; 150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AVG(C1, C2) &lt; 125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6B923557-EA71-1A01-6811-05451B3D4EAF}"/>
              </a:ext>
            </a:extLst>
          </p:cNvPr>
          <p:cNvSpPr/>
          <p:nvPr/>
        </p:nvSpPr>
        <p:spPr>
          <a:xfrm>
            <a:off x="2327562" y="4987635"/>
            <a:ext cx="2429163" cy="83127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 – K + 10</a:t>
            </a:r>
          </a:p>
          <a:p>
            <a:pPr algn="ctr"/>
            <a:r>
              <a:rPr lang="en-GB" dirty="0"/>
              <a:t>= ST - 40</a:t>
            </a:r>
            <a:endParaRPr lang="en-IE" dirty="0"/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11DCA076-5272-5224-C470-594704AF0FD5}"/>
              </a:ext>
            </a:extLst>
          </p:cNvPr>
          <p:cNvSpPr/>
          <p:nvPr/>
        </p:nvSpPr>
        <p:spPr>
          <a:xfrm>
            <a:off x="4996873" y="3486728"/>
            <a:ext cx="2429163" cy="1073727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ST &gt; K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C1 ≥ 100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C2 &lt; 150</a:t>
            </a:r>
            <a:endParaRPr lang="en-IE" dirty="0"/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B02649D7-59FF-BA6F-E9F2-DB963C1E28EC}"/>
              </a:ext>
            </a:extLst>
          </p:cNvPr>
          <p:cNvSpPr/>
          <p:nvPr/>
        </p:nvSpPr>
        <p:spPr>
          <a:xfrm>
            <a:off x="5181599" y="5790630"/>
            <a:ext cx="2216727" cy="847438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 – K</a:t>
            </a:r>
          </a:p>
          <a:p>
            <a:pPr algn="ctr"/>
            <a:r>
              <a:rPr lang="en-GB" dirty="0"/>
              <a:t>= ST - 50</a:t>
            </a:r>
            <a:endParaRPr lang="en-IE" dirty="0"/>
          </a:p>
        </p:txBody>
      </p:sp>
      <p:sp>
        <p:nvSpPr>
          <p:cNvPr id="12" name="Flowchart: Terminator 11">
            <a:extLst>
              <a:ext uri="{FF2B5EF4-FFF2-40B4-BE49-F238E27FC236}">
                <a16:creationId xmlns:a16="http://schemas.microsoft.com/office/drawing/2014/main" id="{96A80A77-D642-E83F-32DF-C914B2B2F391}"/>
              </a:ext>
            </a:extLst>
          </p:cNvPr>
          <p:cNvSpPr/>
          <p:nvPr/>
        </p:nvSpPr>
        <p:spPr>
          <a:xfrm>
            <a:off x="7407564" y="2034887"/>
            <a:ext cx="2272146" cy="1140110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ST &gt; K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C1 &lt; 100</a:t>
            </a:r>
            <a:endParaRPr lang="en-IE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5CFF977-C2BE-2030-CBE1-8EA920360199}"/>
              </a:ext>
            </a:extLst>
          </p:cNvPr>
          <p:cNvSpPr/>
          <p:nvPr/>
        </p:nvSpPr>
        <p:spPr>
          <a:xfrm>
            <a:off x="7592292" y="4932219"/>
            <a:ext cx="2272146" cy="76661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= 10</a:t>
            </a:r>
            <a:endParaRPr lang="en-IE" dirty="0"/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id="{607BB9F0-7D4E-528D-EE77-20AD2457D693}"/>
              </a:ext>
            </a:extLst>
          </p:cNvPr>
          <p:cNvSpPr/>
          <p:nvPr/>
        </p:nvSpPr>
        <p:spPr>
          <a:xfrm>
            <a:off x="9864438" y="886691"/>
            <a:ext cx="2087418" cy="942109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ST ≤ K</a:t>
            </a:r>
            <a:endParaRPr lang="en-IE" dirty="0"/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67BE3FF6-0093-6AA5-E3CA-74AC2266F247}"/>
              </a:ext>
            </a:extLst>
          </p:cNvPr>
          <p:cNvSpPr/>
          <p:nvPr/>
        </p:nvSpPr>
        <p:spPr>
          <a:xfrm>
            <a:off x="10187710" y="3880138"/>
            <a:ext cx="1874982" cy="808181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= 0</a:t>
            </a:r>
            <a:endParaRPr lang="en-IE" dirty="0"/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5A4FEE73-91C2-510F-29A1-656B0CECF0F2}"/>
              </a:ext>
            </a:extLst>
          </p:cNvPr>
          <p:cNvCxnSpPr>
            <a:stCxn id="4" idx="1"/>
            <a:endCxn id="5" idx="3"/>
          </p:cNvCxnSpPr>
          <p:nvPr/>
        </p:nvCxnSpPr>
        <p:spPr>
          <a:xfrm rot="10800000" flipV="1">
            <a:off x="2216727" y="529935"/>
            <a:ext cx="1376221" cy="89362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55490B2-C37D-B0AF-B8B3-6980131098CB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1173017" y="1960418"/>
            <a:ext cx="0" cy="1965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7388D6D-6BBC-E6E5-BE07-5C803A865ADA}"/>
              </a:ext>
            </a:extLst>
          </p:cNvPr>
          <p:cNvCxnSpPr/>
          <p:nvPr/>
        </p:nvCxnSpPr>
        <p:spPr>
          <a:xfrm>
            <a:off x="1325880" y="1960418"/>
            <a:ext cx="0" cy="8285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012ECB3-AB34-D688-D920-7D2E16E45E19}"/>
              </a:ext>
            </a:extLst>
          </p:cNvPr>
          <p:cNvCxnSpPr/>
          <p:nvPr/>
        </p:nvCxnSpPr>
        <p:spPr>
          <a:xfrm>
            <a:off x="1325880" y="2816352"/>
            <a:ext cx="8908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F5028CB-BB06-766F-2568-6D265F275C5D}"/>
              </a:ext>
            </a:extLst>
          </p:cNvPr>
          <p:cNvCxnSpPr/>
          <p:nvPr/>
        </p:nvCxnSpPr>
        <p:spPr>
          <a:xfrm>
            <a:off x="3886200" y="3239076"/>
            <a:ext cx="0" cy="8665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3EA2A58-D1CC-F2C0-C7B6-22019AE32118}"/>
              </a:ext>
            </a:extLst>
          </p:cNvPr>
          <p:cNvCxnSpPr/>
          <p:nvPr/>
        </p:nvCxnSpPr>
        <p:spPr>
          <a:xfrm>
            <a:off x="3886200" y="4096512"/>
            <a:ext cx="10241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A32B6EE-84E9-ABB9-FA7E-272F033583D6}"/>
              </a:ext>
            </a:extLst>
          </p:cNvPr>
          <p:cNvCxnSpPr>
            <a:stCxn id="8" idx="2"/>
          </p:cNvCxnSpPr>
          <p:nvPr/>
        </p:nvCxnSpPr>
        <p:spPr>
          <a:xfrm>
            <a:off x="3699163" y="3239076"/>
            <a:ext cx="4157" cy="16585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FA61568-83AB-F31A-0D6B-07AC2C04B3CB}"/>
              </a:ext>
            </a:extLst>
          </p:cNvPr>
          <p:cNvCxnSpPr>
            <a:stCxn id="10" idx="2"/>
          </p:cNvCxnSpPr>
          <p:nvPr/>
        </p:nvCxnSpPr>
        <p:spPr>
          <a:xfrm flipH="1">
            <a:off x="6211454" y="4560455"/>
            <a:ext cx="1" cy="1138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ED71160-5CCD-35DD-CD66-4EE63AB8917C}"/>
              </a:ext>
            </a:extLst>
          </p:cNvPr>
          <p:cNvCxnSpPr/>
          <p:nvPr/>
        </p:nvCxnSpPr>
        <p:spPr>
          <a:xfrm flipV="1">
            <a:off x="6355080" y="2761672"/>
            <a:ext cx="0" cy="667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E02F76C-458C-7311-A08C-BF602886370E}"/>
              </a:ext>
            </a:extLst>
          </p:cNvPr>
          <p:cNvCxnSpPr/>
          <p:nvPr/>
        </p:nvCxnSpPr>
        <p:spPr>
          <a:xfrm>
            <a:off x="6289962" y="2788920"/>
            <a:ext cx="110836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5166DB2-3A37-A775-5692-EE220A21DBFC}"/>
              </a:ext>
            </a:extLst>
          </p:cNvPr>
          <p:cNvCxnSpPr>
            <a:stCxn id="12" idx="2"/>
          </p:cNvCxnSpPr>
          <p:nvPr/>
        </p:nvCxnSpPr>
        <p:spPr>
          <a:xfrm>
            <a:off x="8543637" y="3174997"/>
            <a:ext cx="0" cy="17225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C020567-9C9E-DBCE-1765-7E246A1D617F}"/>
              </a:ext>
            </a:extLst>
          </p:cNvPr>
          <p:cNvCxnSpPr>
            <a:stCxn id="12" idx="0"/>
          </p:cNvCxnSpPr>
          <p:nvPr/>
        </p:nvCxnSpPr>
        <p:spPr>
          <a:xfrm flipV="1">
            <a:off x="8543637" y="1423554"/>
            <a:ext cx="0" cy="6113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2EBB71F-D6A1-529A-518F-0B30D6C824B9}"/>
              </a:ext>
            </a:extLst>
          </p:cNvPr>
          <p:cNvCxnSpPr/>
          <p:nvPr/>
        </p:nvCxnSpPr>
        <p:spPr>
          <a:xfrm>
            <a:off x="8543637" y="1423554"/>
            <a:ext cx="132080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27204B1-A043-7301-4F04-503C8C5361CF}"/>
              </a:ext>
            </a:extLst>
          </p:cNvPr>
          <p:cNvCxnSpPr/>
          <p:nvPr/>
        </p:nvCxnSpPr>
        <p:spPr>
          <a:xfrm>
            <a:off x="11125201" y="1828800"/>
            <a:ext cx="0" cy="19476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850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44091-2994-B75C-CE9C-E4CE5B306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B871F170-03C7-3A19-9DBB-597D554D0B47}"/>
              </a:ext>
            </a:extLst>
          </p:cNvPr>
          <p:cNvSpPr/>
          <p:nvPr/>
        </p:nvSpPr>
        <p:spPr>
          <a:xfrm>
            <a:off x="3592947" y="147782"/>
            <a:ext cx="4322618" cy="76430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Share Price at Maturity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F9F40667-178D-C35D-EA98-484DA572901D}"/>
              </a:ext>
            </a:extLst>
          </p:cNvPr>
          <p:cNvSpPr/>
          <p:nvPr/>
        </p:nvSpPr>
        <p:spPr>
          <a:xfrm>
            <a:off x="129308" y="886691"/>
            <a:ext cx="2087418" cy="1073727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 &gt; K 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C2 ≥ 150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7E81CFC1-E21A-736D-5B92-3BDD48F15B4C}"/>
              </a:ext>
            </a:extLst>
          </p:cNvPr>
          <p:cNvSpPr/>
          <p:nvPr/>
        </p:nvSpPr>
        <p:spPr>
          <a:xfrm>
            <a:off x="129308" y="3926320"/>
            <a:ext cx="2087418" cy="808181"/>
          </a:xfrm>
          <a:prstGeom prst="flowChartAlternateProcess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 – K + 30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= ST - 20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lowchart: Terminator 7">
            <a:extLst>
              <a:ext uri="{FF2B5EF4-FFF2-40B4-BE49-F238E27FC236}">
                <a16:creationId xmlns:a16="http://schemas.microsoft.com/office/drawing/2014/main" id="{20767D28-C1D9-71AE-23F0-7640D99BEFC4}"/>
              </a:ext>
            </a:extLst>
          </p:cNvPr>
          <p:cNvSpPr/>
          <p:nvPr/>
        </p:nvSpPr>
        <p:spPr>
          <a:xfrm>
            <a:off x="2216726" y="2034886"/>
            <a:ext cx="2964873" cy="1204190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 &gt; K 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C1 ≥100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C2 &lt; 150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AVG(C1, C2) &lt; 125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63D01254-CF5D-8ADE-CB76-428DF8FD4A56}"/>
              </a:ext>
            </a:extLst>
          </p:cNvPr>
          <p:cNvSpPr/>
          <p:nvPr/>
        </p:nvSpPr>
        <p:spPr>
          <a:xfrm>
            <a:off x="2327562" y="4987635"/>
            <a:ext cx="2429163" cy="831273"/>
          </a:xfrm>
          <a:prstGeom prst="flowChartAlternateProcess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 – K + 10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= ST - 40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6A0021C2-5EF5-27E6-8FEE-210EE36C58A2}"/>
              </a:ext>
            </a:extLst>
          </p:cNvPr>
          <p:cNvSpPr/>
          <p:nvPr/>
        </p:nvSpPr>
        <p:spPr>
          <a:xfrm>
            <a:off x="4996873" y="3486728"/>
            <a:ext cx="2429163" cy="1073727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 &gt; K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C1 ≥ 100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C2 &lt; 150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7BC73134-2533-E939-F91E-1837E4567CFF}"/>
              </a:ext>
            </a:extLst>
          </p:cNvPr>
          <p:cNvSpPr/>
          <p:nvPr/>
        </p:nvSpPr>
        <p:spPr>
          <a:xfrm>
            <a:off x="5181599" y="5790630"/>
            <a:ext cx="2216727" cy="847438"/>
          </a:xfrm>
          <a:prstGeom prst="flowChartAlternateProcess">
            <a:avLst/>
          </a:prstGeom>
          <a:solidFill>
            <a:srgbClr val="FFFF9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 – K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= ST - 50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lowchart: Terminator 11">
            <a:extLst>
              <a:ext uri="{FF2B5EF4-FFF2-40B4-BE49-F238E27FC236}">
                <a16:creationId xmlns:a16="http://schemas.microsoft.com/office/drawing/2014/main" id="{CCB68BD2-9A96-7BA1-8778-2E41C9C470E2}"/>
              </a:ext>
            </a:extLst>
          </p:cNvPr>
          <p:cNvSpPr/>
          <p:nvPr/>
        </p:nvSpPr>
        <p:spPr>
          <a:xfrm>
            <a:off x="7407564" y="2034887"/>
            <a:ext cx="2272146" cy="1140110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 &gt; K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C1 &lt; 100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7EEF3FB-4E85-2A5B-901C-57D866A7F9DE}"/>
              </a:ext>
            </a:extLst>
          </p:cNvPr>
          <p:cNvSpPr/>
          <p:nvPr/>
        </p:nvSpPr>
        <p:spPr>
          <a:xfrm>
            <a:off x="7592292" y="4932219"/>
            <a:ext cx="2272146" cy="766618"/>
          </a:xfrm>
          <a:prstGeom prst="round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= 10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id="{4F4E10F3-E28D-96D8-63C6-7AD0973C9D3B}"/>
              </a:ext>
            </a:extLst>
          </p:cNvPr>
          <p:cNvSpPr/>
          <p:nvPr/>
        </p:nvSpPr>
        <p:spPr>
          <a:xfrm>
            <a:off x="9864438" y="886691"/>
            <a:ext cx="2087418" cy="942109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 ≤ K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6FBDAC57-3684-B60C-F376-8D4FF6165CF8}"/>
              </a:ext>
            </a:extLst>
          </p:cNvPr>
          <p:cNvSpPr/>
          <p:nvPr/>
        </p:nvSpPr>
        <p:spPr>
          <a:xfrm>
            <a:off x="10187710" y="3880138"/>
            <a:ext cx="1874982" cy="808181"/>
          </a:xfrm>
          <a:prstGeom prst="flowChartAlternateProcess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= 0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564F2CDC-12AA-466C-0A8B-C370C51FFC5B}"/>
              </a:ext>
            </a:extLst>
          </p:cNvPr>
          <p:cNvCxnSpPr>
            <a:stCxn id="4" idx="1"/>
            <a:endCxn id="5" idx="3"/>
          </p:cNvCxnSpPr>
          <p:nvPr/>
        </p:nvCxnSpPr>
        <p:spPr>
          <a:xfrm rot="10800000" flipV="1">
            <a:off x="2216727" y="529935"/>
            <a:ext cx="1376221" cy="893620"/>
          </a:xfrm>
          <a:prstGeom prst="bentConnector3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4284ECA-7A9D-07BA-7329-EB638EC17ECE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1173017" y="1960418"/>
            <a:ext cx="0" cy="196590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239219C-E372-08BF-C342-1E068587CD34}"/>
              </a:ext>
            </a:extLst>
          </p:cNvPr>
          <p:cNvCxnSpPr/>
          <p:nvPr/>
        </p:nvCxnSpPr>
        <p:spPr>
          <a:xfrm>
            <a:off x="1325880" y="1960418"/>
            <a:ext cx="0" cy="82850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F180DB0-6FCA-5AE6-91B3-87AB2B4CE029}"/>
              </a:ext>
            </a:extLst>
          </p:cNvPr>
          <p:cNvCxnSpPr/>
          <p:nvPr/>
        </p:nvCxnSpPr>
        <p:spPr>
          <a:xfrm>
            <a:off x="1325880" y="2816352"/>
            <a:ext cx="890846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815DED-1CD7-0885-A0B0-E93CFCF2BF49}"/>
              </a:ext>
            </a:extLst>
          </p:cNvPr>
          <p:cNvCxnSpPr/>
          <p:nvPr/>
        </p:nvCxnSpPr>
        <p:spPr>
          <a:xfrm>
            <a:off x="3886200" y="3239076"/>
            <a:ext cx="0" cy="86658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9564C13-E4B4-ED0E-2E87-A50C8F56AE5A}"/>
              </a:ext>
            </a:extLst>
          </p:cNvPr>
          <p:cNvCxnSpPr/>
          <p:nvPr/>
        </p:nvCxnSpPr>
        <p:spPr>
          <a:xfrm>
            <a:off x="3886200" y="4096512"/>
            <a:ext cx="1024128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413E010-ABBC-44EB-57B0-D339837C5C33}"/>
              </a:ext>
            </a:extLst>
          </p:cNvPr>
          <p:cNvCxnSpPr>
            <a:stCxn id="8" idx="2"/>
          </p:cNvCxnSpPr>
          <p:nvPr/>
        </p:nvCxnSpPr>
        <p:spPr>
          <a:xfrm>
            <a:off x="3699163" y="3239076"/>
            <a:ext cx="4157" cy="1658507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BD9C513-7A34-7908-A273-A783CEDD7B4C}"/>
              </a:ext>
            </a:extLst>
          </p:cNvPr>
          <p:cNvCxnSpPr>
            <a:stCxn id="10" idx="2"/>
          </p:cNvCxnSpPr>
          <p:nvPr/>
        </p:nvCxnSpPr>
        <p:spPr>
          <a:xfrm flipH="1">
            <a:off x="6211454" y="4560455"/>
            <a:ext cx="1" cy="113838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938D113-11C5-A946-2E7D-0642106ACFE0}"/>
              </a:ext>
            </a:extLst>
          </p:cNvPr>
          <p:cNvCxnSpPr/>
          <p:nvPr/>
        </p:nvCxnSpPr>
        <p:spPr>
          <a:xfrm flipV="1">
            <a:off x="6355080" y="2761672"/>
            <a:ext cx="0" cy="66732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27E4E08-FC7F-9AD3-49CE-C9A4293195E2}"/>
              </a:ext>
            </a:extLst>
          </p:cNvPr>
          <p:cNvCxnSpPr/>
          <p:nvPr/>
        </p:nvCxnSpPr>
        <p:spPr>
          <a:xfrm>
            <a:off x="6289962" y="2788920"/>
            <a:ext cx="1108364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810C209-032D-DA84-8945-FA2D1798C2A2}"/>
              </a:ext>
            </a:extLst>
          </p:cNvPr>
          <p:cNvCxnSpPr>
            <a:stCxn id="12" idx="2"/>
          </p:cNvCxnSpPr>
          <p:nvPr/>
        </p:nvCxnSpPr>
        <p:spPr>
          <a:xfrm>
            <a:off x="8543637" y="3174997"/>
            <a:ext cx="0" cy="172258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4AA5AFC-8178-A852-CB7D-774C6B1777A5}"/>
              </a:ext>
            </a:extLst>
          </p:cNvPr>
          <p:cNvCxnSpPr>
            <a:stCxn id="12" idx="0"/>
          </p:cNvCxnSpPr>
          <p:nvPr/>
        </p:nvCxnSpPr>
        <p:spPr>
          <a:xfrm flipV="1">
            <a:off x="8543637" y="1423554"/>
            <a:ext cx="0" cy="61133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DEA68F6-ADCA-DBED-E4CB-909D400987A3}"/>
              </a:ext>
            </a:extLst>
          </p:cNvPr>
          <p:cNvCxnSpPr/>
          <p:nvPr/>
        </p:nvCxnSpPr>
        <p:spPr>
          <a:xfrm>
            <a:off x="8543637" y="1423554"/>
            <a:ext cx="1320801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BDFC4A0-FC80-B314-6F3D-B0DB12BFD6D1}"/>
              </a:ext>
            </a:extLst>
          </p:cNvPr>
          <p:cNvCxnSpPr/>
          <p:nvPr/>
        </p:nvCxnSpPr>
        <p:spPr>
          <a:xfrm>
            <a:off x="11125201" y="1828800"/>
            <a:ext cx="0" cy="194767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277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7F0A9-C3E9-7AB2-01B9-29606DA0E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The Code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B8E77-F5E3-6B2B-ABE6-1EAD6ED3B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F020AD-977B-4099-A89E-15DF1F0DAD22}"/>
              </a:ext>
            </a:extLst>
          </p:cNvPr>
          <p:cNvSpPr txBox="1"/>
          <p:nvPr/>
        </p:nvSpPr>
        <p:spPr>
          <a:xfrm>
            <a:off x="836612" y="2183368"/>
            <a:ext cx="9926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1.   Input </a:t>
            </a:r>
            <a:r>
              <a:rPr lang="en-IE" dirty="0">
                <a:ea typeface="ADLaM Display" panose="020F0502020204030204" pitchFamily="2" charset="0"/>
                <a:cs typeface="ADLaM Display" panose="020F0502020204030204" pitchFamily="2" charset="0"/>
              </a:rPr>
              <a:t>Variables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42952B1-6A45-1E2E-196C-DA0F2C444325}"/>
              </a:ext>
            </a:extLst>
          </p:cNvPr>
          <p:cNvSpPr txBox="1"/>
          <p:nvPr/>
        </p:nvSpPr>
        <p:spPr>
          <a:xfrm>
            <a:off x="836612" y="2945368"/>
            <a:ext cx="4589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3.   Count Performance Thresholds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A54451-5834-B47D-9062-1CD0CC98D139}"/>
              </a:ext>
            </a:extLst>
          </p:cNvPr>
          <p:cNvSpPr txBox="1"/>
          <p:nvPr/>
        </p:nvSpPr>
        <p:spPr>
          <a:xfrm>
            <a:off x="836612" y="3299937"/>
            <a:ext cx="474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4.   Calculate Final Payoff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0E47B-E1F1-FCF5-B961-D807B97FF9A3}"/>
              </a:ext>
            </a:extLst>
          </p:cNvPr>
          <p:cNvSpPr txBox="1"/>
          <p:nvPr/>
        </p:nvSpPr>
        <p:spPr>
          <a:xfrm>
            <a:off x="836612" y="3660258"/>
            <a:ext cx="2592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5.   Black Scholes Price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EB7714E-8B78-C830-62AE-81CF2798221B}"/>
              </a:ext>
            </a:extLst>
          </p:cNvPr>
          <p:cNvSpPr txBox="1"/>
          <p:nvPr/>
        </p:nvSpPr>
        <p:spPr>
          <a:xfrm>
            <a:off x="836612" y="2564368"/>
            <a:ext cx="2990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2.   Simulate Share Price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DE5997E-23C9-F583-2D34-26D0463F5981}"/>
              </a:ext>
            </a:extLst>
          </p:cNvPr>
          <p:cNvSpPr txBox="1"/>
          <p:nvPr/>
        </p:nvSpPr>
        <p:spPr>
          <a:xfrm>
            <a:off x="836612" y="4023838"/>
            <a:ext cx="391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6.   Apply Control Variate Technique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EE58E39-0F30-15B8-1057-D19FC9B6C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936" y="1205189"/>
            <a:ext cx="3733464" cy="38668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D5BC7D8-A3A8-CCB9-1A36-181E7B981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478" y="2100886"/>
            <a:ext cx="7469843" cy="199448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C0A2456-454B-0188-7335-457EB7D0A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068" y="1521948"/>
            <a:ext cx="3991664" cy="289295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23FC7F5-BCC3-F7CD-907A-911570527B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9936" y="1787418"/>
            <a:ext cx="4479372" cy="268523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EBE009B-1AB9-93A9-BA80-B209D17843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9936" y="2190529"/>
            <a:ext cx="5811617" cy="187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83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28" grpId="0"/>
      <p:bldP spid="28" grpId="1"/>
      <p:bldP spid="29" grpId="0"/>
      <p:bldP spid="29" grpId="1"/>
      <p:bldP spid="30" grpId="0"/>
      <p:bldP spid="30" grpId="1"/>
      <p:bldP spid="33" grpId="0"/>
      <p:bldP spid="33" grpId="1"/>
      <p:bldP spid="54" grpId="0"/>
      <p:bldP spid="5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11D6D-604E-F9C8-6F01-CBA2F75365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00838" y="707132"/>
            <a:ext cx="5284685" cy="2387600"/>
          </a:xfrm>
        </p:spPr>
        <p:txBody>
          <a:bodyPr>
            <a:noAutofit/>
          </a:bodyPr>
          <a:lstStyle/>
          <a:p>
            <a:pPr algn="l"/>
            <a:r>
              <a:rPr lang="en-IE" dirty="0"/>
              <a:t>Goodness of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AA3D46-1A54-82B0-1FCF-C341B1397E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5693" y="779265"/>
            <a:ext cx="4113279" cy="2708594"/>
          </a:xfrm>
        </p:spPr>
        <p:txBody>
          <a:bodyPr>
            <a:noAutofit/>
          </a:bodyPr>
          <a:lstStyle/>
          <a:p>
            <a:pPr algn="l"/>
            <a:r>
              <a:rPr lang="en-US" sz="2000" b="1" dirty="0"/>
              <a:t>We evaluated the quality of our option pricing using three methods: standard Monte Carlo, control variates, and antithetic variates.</a:t>
            </a:r>
            <a:r>
              <a:rPr lang="en-US" sz="2000" dirty="0"/>
              <a:t> The basic Monte Carlo method resulted in a high standard deviation, showing significant uncertainty.</a:t>
            </a:r>
            <a:endParaRPr lang="en-IE" sz="2000" dirty="0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5523D23-8925-DBBA-BA91-4F7DF346E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693" y="3759850"/>
            <a:ext cx="8920614" cy="194495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D18BC7DC-4D84-33CD-C56D-F65C1518B003}"/>
                  </a:ext>
                </a:extLst>
              </p14:cNvPr>
              <p14:cNvContentPartPr/>
              <p14:nvPr/>
            </p14:nvContentPartPr>
            <p14:xfrm>
              <a:off x="5706886" y="4318908"/>
              <a:ext cx="1397160" cy="964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D18BC7DC-4D84-33CD-C56D-F65C1518B00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53246" y="4211268"/>
                <a:ext cx="150480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5C6B3F57-4956-DEB8-2073-EC38A83EBFB5}"/>
                  </a:ext>
                </a:extLst>
              </p14:cNvPr>
              <p14:cNvContentPartPr/>
              <p14:nvPr/>
            </p14:nvContentPartPr>
            <p14:xfrm>
              <a:off x="7956166" y="4297668"/>
              <a:ext cx="1322640" cy="1069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5C6B3F57-4956-DEB8-2073-EC38A83EBFB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02526" y="4190028"/>
                <a:ext cx="1430280" cy="3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4DFD776B-E939-76E0-CD65-ED8048D3E519}"/>
                  </a:ext>
                </a:extLst>
              </p14:cNvPr>
              <p14:cNvContentPartPr/>
              <p14:nvPr/>
            </p14:nvContentPartPr>
            <p14:xfrm>
              <a:off x="5678806" y="5045028"/>
              <a:ext cx="724320" cy="9540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4DFD776B-E939-76E0-CD65-ED8048D3E51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624806" y="4937028"/>
                <a:ext cx="83196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E458FB13-3553-75D2-EE1A-F1C92A5A03BF}"/>
                  </a:ext>
                </a:extLst>
              </p14:cNvPr>
              <p14:cNvContentPartPr/>
              <p14:nvPr/>
            </p14:nvContentPartPr>
            <p14:xfrm>
              <a:off x="4487926" y="5421948"/>
              <a:ext cx="1282320" cy="10908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E458FB13-3553-75D2-EE1A-F1C92A5A03B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434286" y="5313948"/>
                <a:ext cx="1389960" cy="32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5741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ustom 1">
      <a:majorFont>
        <a:latin typeface="Bookman Old Style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A59D56-2157-4202-9D02-F44E447A241D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F4F4D41-822D-40F2-A7AC-E4E6CB36CA7A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569</Words>
  <Application>Microsoft Office PowerPoint</Application>
  <PresentationFormat>Widescreen</PresentationFormat>
  <Paragraphs>98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Option Valuation  </vt:lpstr>
      <vt:lpstr>PowerPoint Presentation</vt:lpstr>
      <vt:lpstr>PowerPoint Presentation</vt:lpstr>
      <vt:lpstr>PowerPoint Presentation</vt:lpstr>
      <vt:lpstr>The Option</vt:lpstr>
      <vt:lpstr>PowerPoint Presentation</vt:lpstr>
      <vt:lpstr>PowerPoint Presentation</vt:lpstr>
      <vt:lpstr>The Code</vt:lpstr>
      <vt:lpstr>Goodness of Results</vt:lpstr>
      <vt:lpstr>Variance Reduction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Sean Britchfield</dc:creator>
  <cp:lastModifiedBy>Sean Britchfield</cp:lastModifiedBy>
  <cp:revision>2</cp:revision>
  <dcterms:created xsi:type="dcterms:W3CDTF">2025-04-12T19:43:32Z</dcterms:created>
  <dcterms:modified xsi:type="dcterms:W3CDTF">2025-12-24T12:07:46Z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